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66C3CB-CB40-D927-3650-21AB12A5F2E0}" v="83" dt="2024-09-16T06:37:56.78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7" d="100"/>
          <a:sy n="107" d="100"/>
        </p:scale>
        <p:origin x="96" y="8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juniperpublishers.com/gjaa/GJAA.MS.ID.555657.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5941043" y="79127"/>
            <a:ext cx="3115785" cy="1908184"/>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rPr>
              <a:t>As scientists, in this unit of learning, the children will understand and identify that animals, including humans, obtain food in different ways and need the right type and amount of nutrition. We will find out about food groups and healthy balanced diets and compare diets of herbivores, carnivores and omnivores. We will also explore different types of teeth including milk and permanent teeth; incisors, canines and molars.</a:t>
            </a:r>
            <a:endParaRPr lang="en-GB" dirty="0">
              <a:solidFill>
                <a:schemeClr val="dk1"/>
              </a:solidFill>
            </a:endParaRPr>
          </a:p>
          <a:p>
            <a:pPr algn="just"/>
            <a:r>
              <a:rPr lang="en-GB" sz="800" dirty="0">
                <a:solidFill>
                  <a:schemeClr val="dk1"/>
                </a:solidFill>
                <a:latin typeface="Handlee"/>
              </a:rPr>
              <a:t>.</a:t>
            </a:r>
            <a:endParaRPr lang="en-GB" dirty="0">
              <a:solidFill>
                <a:schemeClr val="dk1"/>
              </a:solidFill>
              <a:latin typeface="Handlee"/>
            </a:endParaRPr>
          </a:p>
          <a:p>
            <a:pPr algn="just"/>
            <a:endParaRPr lang="en-GB" sz="800" b="1" dirty="0">
              <a:solidFill>
                <a:schemeClr val="dk1"/>
              </a:solidFill>
              <a:latin typeface="Handlee"/>
              <a:ea typeface="Handlee"/>
              <a:sym typeface="Handlee"/>
            </a:endParaRP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endParaRPr sz="800" b="1" dirty="0">
              <a:solidFill>
                <a:schemeClr val="dk1"/>
              </a:solidFill>
              <a:latin typeface="Handlee"/>
              <a:ea typeface="Handlee"/>
              <a:cs typeface="Handlee"/>
            </a:endParaRPr>
          </a:p>
          <a:p>
            <a:pPr algn="just">
              <a:buSzPts val="1100"/>
            </a:pPr>
            <a:r>
              <a:rPr lang="en-GB" sz="800" dirty="0">
                <a:solidFill>
                  <a:schemeClr val="dk1"/>
                </a:solidFill>
                <a:latin typeface="Handlee"/>
                <a:ea typeface="Handlee"/>
                <a:cs typeface="Handlee"/>
                <a:sym typeface="Handlee"/>
              </a:rPr>
              <a:t>As mathematicians Years 3&amp;4 will be learning about Place Value &amp; Addition &amp; Subtraction. Years 5&amp;6 will also be learning about Place Value and Addition, Subtraction, Multiplication &amp; Division.  We will continue to practise our times-tables every day.</a:t>
            </a:r>
            <a:endParaRPr lang="en-GB" sz="800" dirty="0">
              <a:solidFill>
                <a:schemeClr val="dk1"/>
              </a:solidFill>
              <a:latin typeface="Handlee"/>
              <a:ea typeface="Handlee"/>
              <a:cs typeface="Handlee"/>
            </a:endParaRPr>
          </a:p>
        </p:txBody>
      </p:sp>
      <p:sp>
        <p:nvSpPr>
          <p:cNvPr id="55" name="Google Shape;55;p13"/>
          <p:cNvSpPr txBox="1"/>
          <p:nvPr/>
        </p:nvSpPr>
        <p:spPr>
          <a:xfrm>
            <a:off x="3203366" y="3318218"/>
            <a:ext cx="2817297" cy="153615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In R.E. we will be looking at the Creation Story in Genesis.  We will explore the story and try and understand what the significance &amp; impact of this scripture is on Christians.  </a:t>
            </a:r>
          </a:p>
          <a:p>
            <a:pPr marL="0" lvl="0" indent="0" algn="just" rtl="0">
              <a:lnSpc>
                <a:spcPct val="107916"/>
              </a:lnSpc>
              <a:spcBef>
                <a:spcPts val="0"/>
              </a:spcBef>
              <a:spcAft>
                <a:spcPts val="0"/>
              </a:spcAft>
              <a:buNone/>
            </a:pPr>
            <a:endParaRPr lang="en-GB" sz="800" dirty="0">
              <a:solidFill>
                <a:schemeClr val="dk1"/>
              </a:solidFill>
              <a:latin typeface="Handlee"/>
              <a:ea typeface="Handlee"/>
              <a:cs typeface="Handlee"/>
              <a:sym typeface="Handlee"/>
            </a:endParaRPr>
          </a:p>
          <a:p>
            <a:pPr marL="0" lvl="0" indent="0" algn="just" rtl="0">
              <a:lnSpc>
                <a:spcPct val="107916"/>
              </a:lnSpc>
              <a:spcBef>
                <a:spcPts val="0"/>
              </a:spcBef>
              <a:spcAft>
                <a:spcPts val="0"/>
              </a:spcAft>
              <a:buNone/>
            </a:pPr>
            <a:r>
              <a:rPr lang="en-GB" sz="800" dirty="0">
                <a:solidFill>
                  <a:schemeClr val="dk1"/>
                </a:solidFill>
                <a:latin typeface="Handlee"/>
                <a:ea typeface="Handlee"/>
                <a:cs typeface="Handlee"/>
                <a:sym typeface="Handlee"/>
              </a:rPr>
              <a:t>We will also research what Hindus believe God is like</a:t>
            </a:r>
          </a:p>
          <a:p>
            <a:pPr algn="just">
              <a:lnSpc>
                <a:spcPct val="107915"/>
              </a:lnSpc>
            </a:pPr>
            <a:r>
              <a:rPr lang="en-GB" sz="800" b="1" dirty="0">
                <a:solidFill>
                  <a:schemeClr val="dk1"/>
                </a:solidFill>
                <a:latin typeface="Handlee"/>
                <a:ea typeface="Handlee"/>
                <a:cs typeface="Handlee"/>
                <a:sym typeface="Handlee"/>
              </a:rPr>
              <a:t>Christian Distinctiveness:</a:t>
            </a:r>
            <a:endParaRPr sz="800" b="1" dirty="0">
              <a:solidFill>
                <a:schemeClr val="dk1"/>
              </a:solidFill>
              <a:latin typeface="Handlee"/>
              <a:ea typeface="Handlee"/>
              <a:cs typeface="Handlee"/>
            </a:endParaRPr>
          </a:p>
          <a:p>
            <a:pPr marL="0" lvl="0" indent="0" algn="just" rtl="0">
              <a:spcBef>
                <a:spcPts val="0"/>
              </a:spcBef>
              <a:spcAft>
                <a:spcPts val="375"/>
              </a:spcAft>
              <a:buNone/>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 </a:t>
            </a:r>
            <a:endParaRPr sz="800" dirty="0">
              <a:solidFill>
                <a:schemeClr val="dk1"/>
              </a:solidFill>
              <a:latin typeface="Handlee"/>
              <a:ea typeface="Handlee"/>
              <a:cs typeface="Handlee"/>
              <a:sym typeface="Handlee"/>
            </a:endParaRPr>
          </a:p>
        </p:txBody>
      </p:sp>
      <p:sp>
        <p:nvSpPr>
          <p:cNvPr id="56" name="Google Shape;56;p13"/>
          <p:cNvSpPr txBox="1"/>
          <p:nvPr/>
        </p:nvSpPr>
        <p:spPr>
          <a:xfrm>
            <a:off x="179410" y="-5750"/>
            <a:ext cx="3018065" cy="2164280"/>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sym typeface="Handlee"/>
              </a:rPr>
              <a:t>As well-rounded, active citizens, our children will engage in a wide range of physical activities. </a:t>
            </a:r>
          </a:p>
          <a:p>
            <a:pPr algn="just"/>
            <a:r>
              <a:rPr lang="en-GB" sz="800" dirty="0">
                <a:solidFill>
                  <a:schemeClr val="dk1"/>
                </a:solidFill>
                <a:latin typeface="Handlee"/>
                <a:sym typeface="Handlee"/>
              </a:rPr>
              <a:t>This term, our sessions will be  on football and dance and will be guided by the Premier Sports Group on Fridays.  The Year 5s &amp; 6s will also have the opportunity to have swimming lessons this term at Quayside Leisure Centre.  We will have netball club on a Tuesday &amp; football club on Fridays and Mondays. Please can the children who do football club bring a change of shoes into school.</a:t>
            </a:r>
            <a:endParaRPr lang="en-GB" sz="800" b="1" dirty="0">
              <a:solidFill>
                <a:schemeClr val="dk1"/>
              </a:solidFill>
              <a:latin typeface="Handlee"/>
              <a:sym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on Wednesdays.</a:t>
            </a:r>
            <a:endParaRPr sz="800" dirty="0">
              <a:solidFill>
                <a:schemeClr val="dk1"/>
              </a:solidFill>
            </a:endParaRPr>
          </a:p>
        </p:txBody>
      </p:sp>
      <p:sp>
        <p:nvSpPr>
          <p:cNvPr id="57" name="Google Shape;57;p13"/>
          <p:cNvSpPr txBox="1"/>
          <p:nvPr/>
        </p:nvSpPr>
        <p:spPr>
          <a:xfrm>
            <a:off x="3210287" y="79127"/>
            <a:ext cx="2759186" cy="1785074"/>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buClr>
                <a:schemeClr val="dk1"/>
              </a:buClr>
              <a:buSzPts val="1100"/>
            </a:pPr>
            <a:r>
              <a:rPr lang="en-GB" sz="800" b="1" dirty="0">
                <a:solidFill>
                  <a:schemeClr val="dk1"/>
                </a:solidFill>
                <a:latin typeface="Handlee"/>
                <a:ea typeface="Handlee"/>
                <a:cs typeface="Handlee"/>
                <a:sym typeface="Handlee"/>
              </a:rPr>
              <a:t>Art &amp; Design:</a:t>
            </a:r>
            <a:endParaRPr lang="en-US" dirty="0">
              <a:solidFill>
                <a:schemeClr val="dk1"/>
              </a:solidFill>
            </a:endParaRPr>
          </a:p>
          <a:p>
            <a:pPr algn="just"/>
            <a:r>
              <a:rPr lang="en-GB" sz="800" dirty="0">
                <a:solidFill>
                  <a:schemeClr val="dk1"/>
                </a:solidFill>
                <a:latin typeface="Handlee"/>
              </a:rPr>
              <a:t>As artists, we will be learning about the work of Valerie Davide. Born in London the year before the outbreak of war. Val’s formative years were challenging to say the least. Sanctuary came during periods spent with her grandparents in North Cornwall where she later settled herself for many years. After a successful career as a Counsellor for people with addictions, Valerie turned her attentions to drawing. Over the course of her working life, she had often introduced art therapy into her sessions to a mutually fulfilling response. Upon retiring and settling down to beach life Valerie was able to fully indulge herself into her world of curious cows, terrible terriers and big </a:t>
            </a:r>
            <a:r>
              <a:rPr lang="en-GB" sz="800" dirty="0" err="1">
                <a:solidFill>
                  <a:schemeClr val="dk1"/>
                </a:solidFill>
                <a:latin typeface="Handlee"/>
              </a:rPr>
              <a:t>nostrilled</a:t>
            </a:r>
            <a:r>
              <a:rPr lang="en-GB" sz="800" dirty="0">
                <a:solidFill>
                  <a:schemeClr val="dk1"/>
                </a:solidFill>
                <a:latin typeface="Handlee"/>
              </a:rPr>
              <a:t> horses.</a:t>
            </a:r>
            <a:endParaRPr lang="en-GB" dirty="0">
              <a:solidFill>
                <a:schemeClr val="dk1"/>
              </a:solidFill>
            </a:endParaRPr>
          </a:p>
        </p:txBody>
      </p:sp>
      <p:sp>
        <p:nvSpPr>
          <p:cNvPr id="58" name="Google Shape;58;p13"/>
          <p:cNvSpPr txBox="1"/>
          <p:nvPr/>
        </p:nvSpPr>
        <p:spPr>
          <a:xfrm>
            <a:off x="179689" y="2997811"/>
            <a:ext cx="2911456" cy="1271728"/>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History and Geography:</a:t>
            </a:r>
            <a:endParaRPr sz="800" dirty="0">
              <a:solidFill>
                <a:schemeClr val="dk1"/>
              </a:solidFill>
              <a:latin typeface="Handlee"/>
              <a:ea typeface="Handlee"/>
              <a:cs typeface="Handlee"/>
              <a:sym typeface="Handlee"/>
            </a:endParaRPr>
          </a:p>
          <a:p>
            <a:pPr algn="just">
              <a:buClr>
                <a:schemeClr val="dk1"/>
              </a:buClr>
              <a:buSzPts val="1100"/>
            </a:pPr>
            <a:r>
              <a:rPr lang="en-GB" sz="900" dirty="0">
                <a:solidFill>
                  <a:schemeClr val="dk1"/>
                </a:solidFill>
                <a:latin typeface="Handlee"/>
                <a:ea typeface="Handlee"/>
                <a:cs typeface="Handlee"/>
                <a:sym typeface="Handlee"/>
              </a:rPr>
              <a:t>As geographers, we will learn about the water cycle. We will look at how rivers shape the land, the different parts of rivers and how they are important.</a:t>
            </a:r>
            <a:endParaRPr lang="en-GB" sz="900" dirty="0">
              <a:solidFill>
                <a:schemeClr val="dk1"/>
              </a:solidFill>
              <a:ea typeface="Handlee"/>
            </a:endParaRPr>
          </a:p>
          <a:p>
            <a:pPr algn="just">
              <a:buSzPts val="1100"/>
            </a:pPr>
            <a:r>
              <a:rPr lang="en-GB" sz="900" dirty="0">
                <a:solidFill>
                  <a:schemeClr val="dk1"/>
                </a:solidFill>
                <a:latin typeface="Handlee"/>
                <a:ea typeface="Handlee"/>
                <a:cs typeface="Handlee"/>
                <a:sym typeface="Handlee"/>
              </a:rPr>
              <a:t>As historians, we will learn about the Windrush generation, including who they are, their impact on Britain, where they are today and how the Windrush generation are celebrated.</a:t>
            </a:r>
            <a:endParaRPr lang="en-GB" sz="900" dirty="0">
              <a:solidFill>
                <a:schemeClr val="dk1"/>
              </a:solidFill>
              <a:latin typeface="Handlee"/>
            </a:endParaRPr>
          </a:p>
          <a:p>
            <a:pPr algn="just">
              <a:buSzPts val="1100"/>
            </a:pPr>
            <a:endParaRPr lang="en-GB" sz="800" dirty="0">
              <a:solidFill>
                <a:schemeClr val="dk1"/>
              </a:solidFill>
              <a:latin typeface="Handlee"/>
            </a:endParaRPr>
          </a:p>
        </p:txBody>
      </p:sp>
      <p:sp>
        <p:nvSpPr>
          <p:cNvPr id="59" name="Google Shape;59;p13"/>
          <p:cNvSpPr txBox="1"/>
          <p:nvPr/>
        </p:nvSpPr>
        <p:spPr>
          <a:xfrm>
            <a:off x="202074" y="2099181"/>
            <a:ext cx="2911457"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Music: </a:t>
            </a:r>
            <a:endParaRPr sz="800" b="1" dirty="0">
              <a:solidFill>
                <a:schemeClr val="dk1"/>
              </a:solidFill>
              <a:latin typeface="Handlee"/>
              <a:ea typeface="Handlee"/>
              <a:cs typeface="Handlee"/>
              <a:sym typeface="Handlee"/>
            </a:endParaRPr>
          </a:p>
          <a:p>
            <a:pPr algn="just">
              <a:buClr>
                <a:schemeClr val="dk1"/>
              </a:buClr>
              <a:buSzPts val="1100"/>
            </a:pPr>
            <a:r>
              <a:rPr lang="en-GB" sz="800" dirty="0">
                <a:solidFill>
                  <a:schemeClr val="dk1"/>
                </a:solidFill>
                <a:latin typeface="Handlee"/>
                <a:ea typeface="Handlee"/>
                <a:cs typeface="Handlee"/>
                <a:sym typeface="Handlee"/>
              </a:rPr>
              <a:t>As musicians, we will be exploring identity through song &amp; we are also fortunate enough to have Jane Bickle again.  We will be focusing on playing the violin this term. We will also explore playing to a beat, looking at the length of time some musical notes require and reading music.</a:t>
            </a:r>
            <a:endParaRPr lang="en-GB" sz="800" dirty="0">
              <a:solidFill>
                <a:schemeClr val="dk1"/>
              </a:solidFill>
              <a:latin typeface="Handlee"/>
              <a:ea typeface="Handlee"/>
              <a:cs typeface="Handlee"/>
            </a:endParaRPr>
          </a:p>
        </p:txBody>
      </p:sp>
      <p:sp>
        <p:nvSpPr>
          <p:cNvPr id="60" name="Google Shape;60;p13"/>
          <p:cNvSpPr txBox="1"/>
          <p:nvPr/>
        </p:nvSpPr>
        <p:spPr>
          <a:xfrm flipH="1">
            <a:off x="6268899" y="1921326"/>
            <a:ext cx="2606530"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RHE: </a:t>
            </a:r>
            <a:r>
              <a:rPr lang="en-GB" sz="800" dirty="0">
                <a:solidFill>
                  <a:schemeClr val="dk1"/>
                </a:solidFill>
                <a:latin typeface="Handlee"/>
                <a:ea typeface="Handlee"/>
                <a:cs typeface="Handlee"/>
                <a:sym typeface="Handlee"/>
              </a:rPr>
              <a:t>As well -rounded citizens, the children will be looking at what good manners are and how to respect ourselves and others’ boundaries.  We will be looking at how to positively assert our own boundaries whilst respecting others’ feelings.  We will also be looking at bullying, stereotypes and how to support someone through bereavement.</a:t>
            </a:r>
            <a:endParaRPr sz="800" b="1" dirty="0">
              <a:solidFill>
                <a:schemeClr val="dk1"/>
              </a:solidFill>
              <a:latin typeface="Handlee"/>
              <a:ea typeface="Handlee"/>
              <a:cs typeface="Handlee"/>
              <a:sym typeface="Handlee"/>
            </a:endParaRPr>
          </a:p>
        </p:txBody>
      </p:sp>
      <p:sp>
        <p:nvSpPr>
          <p:cNvPr id="61" name="Google Shape;61;p13"/>
          <p:cNvSpPr txBox="1"/>
          <p:nvPr/>
        </p:nvSpPr>
        <p:spPr>
          <a:xfrm>
            <a:off x="6271608" y="3198276"/>
            <a:ext cx="2599800" cy="1248517"/>
          </a:xfrm>
          <a:prstGeom prst="rect">
            <a:avLst/>
          </a:prstGeom>
          <a:noFill/>
          <a:ln w="19050">
            <a:solidFill>
              <a:srgbClr val="FA3CAD"/>
            </a:solid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English:</a:t>
            </a:r>
            <a:r>
              <a:rPr lang="en-GB" sz="800" dirty="0">
                <a:solidFill>
                  <a:schemeClr val="dk1"/>
                </a:solidFill>
                <a:latin typeface="Handlee"/>
                <a:ea typeface="Handlee"/>
                <a:cs typeface="Handlee"/>
                <a:sym typeface="Handlee"/>
              </a:rPr>
              <a:t>  In English this term we will be looking at the BFG by Roald Dahl and exploring the techniques employed to entertain the reader.  We will be writing our own sentences in the style of Roald Dahl and hoping to entertain and amuse our audience in a similar style!  We will continue to do Guided Reading on the text ‘Blitz Bus’.  We will also have a strong focus on handwriting this term to ensure the children can clearly communicate their great ideas!</a:t>
            </a:r>
            <a:endParaRPr sz="800" b="1" dirty="0">
              <a:solidFill>
                <a:schemeClr val="dk1"/>
              </a:solidFill>
              <a:latin typeface="Handlee"/>
              <a:ea typeface="Handlee"/>
              <a:cs typeface="Handlee"/>
              <a:sym typeface="Handlee"/>
            </a:endParaRPr>
          </a:p>
        </p:txBody>
      </p:sp>
      <p:sp>
        <p:nvSpPr>
          <p:cNvPr id="62" name="Google Shape;62;p13"/>
          <p:cNvSpPr txBox="1"/>
          <p:nvPr/>
        </p:nvSpPr>
        <p:spPr>
          <a:xfrm>
            <a:off x="3309448" y="1912678"/>
            <a:ext cx="2519623" cy="1285598"/>
          </a:xfrm>
          <a:prstGeom prst="rect">
            <a:avLst/>
          </a:prstGeom>
          <a:solidFill>
            <a:schemeClr val="accent6">
              <a:lumMod val="40000"/>
              <a:lumOff val="60000"/>
            </a:schemeClr>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Croft Class</a:t>
            </a:r>
            <a:endParaRPr lang="en-US" sz="1000" b="1" dirty="0">
              <a:latin typeface="Handlee"/>
              <a:ea typeface="Handlee"/>
              <a:cs typeface="Handlee"/>
            </a:endParaRPr>
          </a:p>
          <a:p>
            <a:pPr algn="ctr"/>
            <a:endParaRPr sz="1000" b="1" dirty="0">
              <a:latin typeface="Handlee"/>
              <a:ea typeface="Handlee"/>
              <a:cs typeface="Handlee"/>
            </a:endParaRPr>
          </a:p>
          <a:p>
            <a:pPr algn="ctr"/>
            <a:r>
              <a:rPr lang="en-GB" sz="1000" b="1" dirty="0">
                <a:latin typeface="Handlee"/>
                <a:ea typeface="Handlee"/>
                <a:cs typeface="Handlee"/>
                <a:sym typeface="Handlee"/>
              </a:rPr>
              <a:t>Autumn  - 2024</a:t>
            </a:r>
          </a:p>
          <a:p>
            <a:pPr algn="ct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pic>
        <p:nvPicPr>
          <p:cNvPr id="5" name="Picture 4" descr="A large ship in the water">
            <a:extLst>
              <a:ext uri="{FF2B5EF4-FFF2-40B4-BE49-F238E27FC236}">
                <a16:creationId xmlns:a16="http://schemas.microsoft.com/office/drawing/2014/main" id="{7C040295-05A9-C2FB-7CC0-1DCD5F393615}"/>
              </a:ext>
            </a:extLst>
          </p:cNvPr>
          <p:cNvPicPr>
            <a:picLocks noChangeAspect="1"/>
          </p:cNvPicPr>
          <p:nvPr/>
        </p:nvPicPr>
        <p:blipFill>
          <a:blip r:embed="rId3">
            <a:extLst>
              <a:ext uri="{837473B0-CC2E-450A-ABE3-18F120FF3D39}">
                <a1611:picAttrSrcUrl xmlns:a1611="http://schemas.microsoft.com/office/drawing/2016/11/main" r:id="rId4"/>
              </a:ext>
            </a:extLst>
          </a:blip>
          <a:stretch>
            <a:fillRect/>
          </a:stretch>
        </p:blipFill>
        <p:spPr>
          <a:xfrm>
            <a:off x="4081248" y="2472118"/>
            <a:ext cx="976022" cy="713860"/>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6A21DF8-271B-4D70-8782-D30214AD2612}">
  <ds:schemaRefs>
    <ds:schemaRef ds:uri="3164481f-8d36-436d-ad51-ca4db39e19cb"/>
    <ds:schemaRef ds:uri="f9138d25-0e71-4cf7-be13-8f60befdd0a3"/>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3CA25A3A-E815-4E39-89BD-6E3D1238814C}">
  <ds:schemaRefs>
    <ds:schemaRef ds:uri="http://schemas.microsoft.com/sharepoint/v3/contenttype/forms"/>
  </ds:schemaRefs>
</ds:datastoreItem>
</file>

<file path=customXml/itemProps3.xml><?xml version="1.0" encoding="utf-8"?>
<ds:datastoreItem xmlns:ds="http://schemas.openxmlformats.org/officeDocument/2006/customXml" ds:itemID="{4729A73F-7DC6-4638-B4D0-44B8C760A7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435</TotalTime>
  <Words>569</Words>
  <Application>Microsoft Office PowerPoint</Application>
  <PresentationFormat>On-screen Show (16:9)</PresentationFormat>
  <Paragraphs>29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Lydia Norton</cp:lastModifiedBy>
  <cp:revision>470</cp:revision>
  <dcterms:modified xsi:type="dcterms:W3CDTF">2025-02-03T11:41:47Z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